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7" r:id="rId11"/>
    <p:sldId id="265" r:id="rId12"/>
    <p:sldId id="266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 Regula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73146" autoAdjust="0"/>
  </p:normalViewPr>
  <p:slideViewPr>
    <p:cSldViewPr>
      <p:cViewPr varScale="1">
        <p:scale>
          <a:sx n="41" d="100"/>
          <a:sy n="41" d="100"/>
        </p:scale>
        <p:origin x="1253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03925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693656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5764825" cy="2847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Finding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472-D68E-46A1-9839-8281C77440B2}"/>
              </a:ext>
            </a:extLst>
          </p:cNvPr>
          <p:cNvSpPr txBox="1"/>
          <p:nvPr/>
        </p:nvSpPr>
        <p:spPr>
          <a:xfrm>
            <a:off x="5970454" y="1383832"/>
            <a:ext cx="68102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4</a:t>
            </a:r>
            <a:r>
              <a:rPr lang="en-US" sz="32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ui-sans-serif"/>
              </a:rPr>
              <a:t>.) Number of Unique Categories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5C44E2-58C0-4F3B-BF65-04BAA1D622F8}"/>
              </a:ext>
            </a:extLst>
          </p:cNvPr>
          <p:cNvSpPr txBox="1"/>
          <p:nvPr/>
        </p:nvSpPr>
        <p:spPr>
          <a:xfrm>
            <a:off x="3330337" y="3467100"/>
            <a:ext cx="32228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Animals</a:t>
            </a:r>
          </a:p>
          <a:p>
            <a:r>
              <a:rPr lang="en-IN" sz="3200" dirty="0"/>
              <a:t>Science</a:t>
            </a:r>
          </a:p>
          <a:p>
            <a:r>
              <a:rPr lang="en-IN" sz="3200" dirty="0"/>
              <a:t>Healthy Eating </a:t>
            </a:r>
          </a:p>
          <a:p>
            <a:r>
              <a:rPr lang="en-IN" sz="3200" dirty="0"/>
              <a:t>Technology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154216-0810-4ED7-8F51-6B8F30ACA195}"/>
              </a:ext>
            </a:extLst>
          </p:cNvPr>
          <p:cNvSpPr txBox="1"/>
          <p:nvPr/>
        </p:nvSpPr>
        <p:spPr>
          <a:xfrm>
            <a:off x="7062318" y="3489289"/>
            <a:ext cx="23864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Culture</a:t>
            </a:r>
          </a:p>
          <a:p>
            <a:r>
              <a:rPr lang="en-IN" sz="3200" dirty="0"/>
              <a:t>Travel</a:t>
            </a:r>
          </a:p>
          <a:p>
            <a:r>
              <a:rPr lang="en-IN" sz="3200" dirty="0"/>
              <a:t>Cooking</a:t>
            </a:r>
          </a:p>
          <a:p>
            <a:r>
              <a:rPr lang="en-IN" sz="3200" dirty="0"/>
              <a:t>Soccer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F3183B-DE12-427D-8B7D-7ADC04299251}"/>
              </a:ext>
            </a:extLst>
          </p:cNvPr>
          <p:cNvSpPr txBox="1"/>
          <p:nvPr/>
        </p:nvSpPr>
        <p:spPr>
          <a:xfrm>
            <a:off x="10287000" y="3467099"/>
            <a:ext cx="21689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Fitness</a:t>
            </a:r>
          </a:p>
          <a:p>
            <a:r>
              <a:rPr lang="en-IN" sz="3200" dirty="0"/>
              <a:t>Studying</a:t>
            </a:r>
          </a:p>
          <a:p>
            <a:r>
              <a:rPr lang="en-IN" sz="3200" dirty="0"/>
              <a:t>Dogs</a:t>
            </a:r>
          </a:p>
          <a:p>
            <a:r>
              <a:rPr lang="en-IN" sz="3200" dirty="0"/>
              <a:t>Tennis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EE8F09-3EC3-4CA4-8DF4-0B226455419A}"/>
              </a:ext>
            </a:extLst>
          </p:cNvPr>
          <p:cNvSpPr txBox="1"/>
          <p:nvPr/>
        </p:nvSpPr>
        <p:spPr>
          <a:xfrm>
            <a:off x="13778193" y="3489289"/>
            <a:ext cx="283787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Food</a:t>
            </a:r>
          </a:p>
          <a:p>
            <a:r>
              <a:rPr lang="en-IN" sz="3200" dirty="0"/>
              <a:t>Veganism</a:t>
            </a:r>
          </a:p>
          <a:p>
            <a:r>
              <a:rPr lang="en-IN" sz="3200" dirty="0"/>
              <a:t>Education</a:t>
            </a:r>
          </a:p>
          <a:p>
            <a:r>
              <a:rPr lang="en-IN" sz="3200" dirty="0"/>
              <a:t>Public Speaking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47462B-3E00-48E2-9E70-DB26554357BF}"/>
              </a:ext>
            </a:extLst>
          </p:cNvPr>
          <p:cNvSpPr txBox="1"/>
          <p:nvPr/>
        </p:nvSpPr>
        <p:spPr>
          <a:xfrm>
            <a:off x="11357325" y="882558"/>
            <a:ext cx="6126481" cy="8710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1.) Animal Category has the highest reaction followed by science, healthy eating, technology, food.</a:t>
            </a:r>
          </a:p>
          <a:p>
            <a:endParaRPr lang="en-IN" sz="4000" dirty="0"/>
          </a:p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2</a:t>
            </a:r>
            <a:r>
              <a:rPr lang="en-US" sz="40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ui-sans-serif"/>
              </a:rPr>
              <a:t>.) Popularity Share Percentage from Top Category</a:t>
            </a:r>
          </a:p>
          <a:p>
            <a:endParaRPr lang="en-IN" sz="4000" dirty="0"/>
          </a:p>
          <a:p>
            <a:r>
              <a:rPr lang="en-IN" sz="4000" dirty="0"/>
              <a:t>3.) Month of May has the highest post.</a:t>
            </a:r>
          </a:p>
          <a:p>
            <a:endParaRPr lang="en-IN" sz="4000" dirty="0"/>
          </a:p>
          <a:p>
            <a:r>
              <a:rPr lang="en-IN" sz="4000" dirty="0"/>
              <a:t>4.) In total there are 16 Unique Category.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9346609" cy="6079305"/>
            <a:chOff x="0" y="0"/>
            <a:chExt cx="12462146" cy="810573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2462146" cy="58075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32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453973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7AB62-3C8F-4F2D-9AB2-CEED924D3DAC}"/>
              </a:ext>
            </a:extLst>
          </p:cNvPr>
          <p:cNvSpPr txBox="1"/>
          <p:nvPr/>
        </p:nvSpPr>
        <p:spPr>
          <a:xfrm>
            <a:off x="8719950" y="2951507"/>
            <a:ext cx="687795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Social Buzz is a fast growing technology      unicorn that need to adapt quickly to it’s global scale Accenture has begun a 3 month POC focusing on these task:</a:t>
            </a:r>
          </a:p>
          <a:p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 audit of their big data practice</a:t>
            </a: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Recommendations for a successful IPO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 analysis of their content categories that highlights the top 5 categories with the largest aggregate popularity</a:t>
            </a: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DD2D1-B9AC-4E69-A2A5-A92D696B7320}"/>
              </a:ext>
            </a:extLst>
          </p:cNvPr>
          <p:cNvSpPr txBox="1"/>
          <p:nvPr/>
        </p:nvSpPr>
        <p:spPr>
          <a:xfrm>
            <a:off x="2383971" y="4988776"/>
            <a:ext cx="757584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1.) Top 5 categories with the largest aggregate popularity 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</a:rPr>
              <a:t>2</a:t>
            </a:r>
            <a:r>
              <a:rPr lang="en-US" sz="3600" i="0" dirty="0">
                <a:solidFill>
                  <a:schemeClr val="bg1"/>
                </a:solidFill>
                <a:effectLst/>
              </a:rPr>
              <a:t>.) Popularity Share Percentage from Top Category</a:t>
            </a:r>
            <a:endParaRPr lang="en-US" sz="3600" dirty="0">
              <a:solidFill>
                <a:schemeClr val="bg1"/>
              </a:solidFill>
            </a:endParaRPr>
          </a:p>
          <a:p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  <a:latin typeface="ui-sans-serif"/>
              </a:rPr>
              <a:t>3</a:t>
            </a:r>
            <a:r>
              <a:rPr lang="en-US" sz="3600" dirty="0">
                <a:solidFill>
                  <a:schemeClr val="bg1"/>
                </a:solidFill>
                <a:effectLst/>
                <a:latin typeface="ui-sans-serif"/>
              </a:rPr>
              <a:t>.) Month with the Most Posts</a:t>
            </a:r>
          </a:p>
          <a:p>
            <a:endParaRPr lang="en-IN" sz="3600" dirty="0">
              <a:solidFill>
                <a:schemeClr val="bg1"/>
              </a:solidFill>
            </a:endParaRPr>
          </a:p>
          <a:p>
            <a:r>
              <a:rPr lang="en-US" sz="3600" dirty="0">
                <a:solidFill>
                  <a:schemeClr val="bg1"/>
                </a:solidFill>
                <a:latin typeface="ui-sans-serif"/>
              </a:rPr>
              <a:t>4</a:t>
            </a:r>
            <a:r>
              <a:rPr lang="en-US" sz="3600" i="0" dirty="0">
                <a:solidFill>
                  <a:schemeClr val="bg1"/>
                </a:solidFill>
                <a:effectLst/>
                <a:latin typeface="ui-sans-serif"/>
              </a:rPr>
              <a:t>.) Number of Unique Categories</a:t>
            </a:r>
          </a:p>
          <a:p>
            <a:endParaRPr lang="en-IN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991377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4C4E804-77DC-47BB-A6B9-CA285FF83E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3500" y1="21500" x2="25500" y2="30500"/>
                        <a14:foregroundMark x1="25500" y1="30500" x2="20500" y2="42000"/>
                        <a14:foregroundMark x1="20500" y1="42000" x2="19500" y2="58000"/>
                        <a14:foregroundMark x1="19500" y1="58000" x2="27500" y2="73000"/>
                        <a14:foregroundMark x1="27500" y1="73000" x2="40500" y2="81000"/>
                        <a14:foregroundMark x1="40500" y1="81000" x2="56000" y2="83000"/>
                        <a14:foregroundMark x1="56000" y1="83000" x2="69500" y2="77500"/>
                        <a14:foregroundMark x1="69500" y1="77500" x2="78500" y2="69500"/>
                        <a14:foregroundMark x1="78500" y1="69500" x2="83000" y2="55500"/>
                        <a14:foregroundMark x1="83000" y1="55500" x2="83500" y2="41500"/>
                        <a14:foregroundMark x1="83500" y1="41500" x2="63500" y2="21000"/>
                        <a14:foregroundMark x1="63500" y1="21000" x2="51500" y2="17500"/>
                        <a14:foregroundMark x1="51500" y1="17500" x2="39500" y2="19000"/>
                        <a14:foregroundMark x1="39500" y1="19000" x2="34500" y2="2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550" y="6327337"/>
            <a:ext cx="3224551" cy="32245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71D69B-39BA-40F7-86DB-9A8A990B05BD}"/>
              </a:ext>
            </a:extLst>
          </p:cNvPr>
          <p:cNvSpPr txBox="1"/>
          <p:nvPr/>
        </p:nvSpPr>
        <p:spPr>
          <a:xfrm>
            <a:off x="3964947" y="1508928"/>
            <a:ext cx="450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C35C71-F254-446A-8802-C9C86C3E385A}"/>
              </a:ext>
            </a:extLst>
          </p:cNvPr>
          <p:cNvSpPr txBox="1"/>
          <p:nvPr/>
        </p:nvSpPr>
        <p:spPr>
          <a:xfrm>
            <a:off x="5852377" y="3142246"/>
            <a:ext cx="450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DB87C3-BD02-4C60-9356-18FA5A1F4659}"/>
              </a:ext>
            </a:extLst>
          </p:cNvPr>
          <p:cNvSpPr txBox="1"/>
          <p:nvPr/>
        </p:nvSpPr>
        <p:spPr>
          <a:xfrm>
            <a:off x="7898581" y="4724505"/>
            <a:ext cx="450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Data Modelling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0A7448-E406-4012-8F2F-0F4AC6FF064B}"/>
              </a:ext>
            </a:extLst>
          </p:cNvPr>
          <p:cNvSpPr txBox="1"/>
          <p:nvPr/>
        </p:nvSpPr>
        <p:spPr>
          <a:xfrm>
            <a:off x="11566201" y="8006555"/>
            <a:ext cx="450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Uncover Insights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5DBD81-5A2D-474B-B282-1EB199F0EEC9}"/>
              </a:ext>
            </a:extLst>
          </p:cNvPr>
          <p:cNvSpPr txBox="1"/>
          <p:nvPr/>
        </p:nvSpPr>
        <p:spPr>
          <a:xfrm>
            <a:off x="9677400" y="6306764"/>
            <a:ext cx="450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95000"/>
                  </a:schemeClr>
                </a:solidFill>
              </a:rPr>
              <a:t>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15516" y="6688129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9165" y="704599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56233" y="668812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742597" y="6762774"/>
            <a:ext cx="2972219" cy="816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510D0C-196E-4624-B3C4-D72C58A918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853522"/>
            <a:ext cx="9182499" cy="54329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2EA336-ADE9-4564-80C3-F164D2E3CC45}"/>
              </a:ext>
            </a:extLst>
          </p:cNvPr>
          <p:cNvSpPr txBox="1"/>
          <p:nvPr/>
        </p:nvSpPr>
        <p:spPr>
          <a:xfrm>
            <a:off x="266301" y="2159673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1.) Top 5 categories with the largest aggregate popularity </a:t>
            </a:r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267E472-D68E-46A1-9839-8281C77440B2}"/>
              </a:ext>
            </a:extLst>
          </p:cNvPr>
          <p:cNvSpPr txBox="1"/>
          <p:nvPr/>
        </p:nvSpPr>
        <p:spPr>
          <a:xfrm>
            <a:off x="5308456" y="1082492"/>
            <a:ext cx="87229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2</a:t>
            </a:r>
            <a:r>
              <a:rPr lang="en-US" sz="32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ui-sans-serif"/>
              </a:rPr>
              <a:t>.) Popularity Share Percentage from Top Category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0AD4154-DE5F-4477-9B63-782D1C78C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976615"/>
            <a:ext cx="10668000" cy="735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6580D4FE-F850-488B-AABA-7EA97E4070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897" y="3055684"/>
            <a:ext cx="10646188" cy="58691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675B96E-7733-4992-97A3-2F9D522D78A6}"/>
              </a:ext>
            </a:extLst>
          </p:cNvPr>
          <p:cNvSpPr txBox="1"/>
          <p:nvPr/>
        </p:nvSpPr>
        <p:spPr>
          <a:xfrm>
            <a:off x="7452627" y="1928834"/>
            <a:ext cx="56278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ui-sans-serif"/>
              </a:rPr>
              <a:t>3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ui-sans-serif"/>
              </a:rPr>
              <a:t>.) Month with the Most Posts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252</Words>
  <Application>Microsoft Office PowerPoint</Application>
  <PresentationFormat>Custom</PresentationFormat>
  <Paragraphs>90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Clear Sans Regular Bold</vt:lpstr>
      <vt:lpstr>Graphik Regular</vt:lpstr>
      <vt:lpstr>ui-sans-serif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kartik raghuwanshi</cp:lastModifiedBy>
  <cp:revision>18</cp:revision>
  <dcterms:created xsi:type="dcterms:W3CDTF">2006-08-16T00:00:00Z</dcterms:created>
  <dcterms:modified xsi:type="dcterms:W3CDTF">2025-02-01T16:26:24Z</dcterms:modified>
  <dc:identifier>DAEhDyfaYKE</dc:identifier>
</cp:coreProperties>
</file>